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4" r:id="rId4"/>
    <p:sldId id="258" r:id="rId5"/>
    <p:sldId id="259" r:id="rId6"/>
    <p:sldId id="268" r:id="rId7"/>
    <p:sldId id="260" r:id="rId8"/>
    <p:sldId id="267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5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94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912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011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995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294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86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04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3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63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08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1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52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6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60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C1D306-0FA5-659C-8007-FB147066F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186302"/>
            <a:ext cx="8737600" cy="2716107"/>
          </a:xfrm>
        </p:spPr>
        <p:txBody>
          <a:bodyPr anchor="b">
            <a:normAutofit/>
          </a:bodyPr>
          <a:lstStyle/>
          <a:p>
            <a:r>
              <a:rPr lang="hu-HU" sz="5400" dirty="0">
                <a:solidFill>
                  <a:schemeClr val="tx2"/>
                </a:solidFill>
              </a:rPr>
              <a:t>Kérdések megválaszolása </a:t>
            </a:r>
            <a:r>
              <a:rPr lang="hu-HU" sz="5400" dirty="0" err="1">
                <a:solidFill>
                  <a:schemeClr val="tx2"/>
                </a:solidFill>
              </a:rPr>
              <a:t>DistilBERT</a:t>
            </a:r>
            <a:r>
              <a:rPr lang="hu-HU" sz="5400" dirty="0">
                <a:solidFill>
                  <a:schemeClr val="tx2"/>
                </a:solidFill>
              </a:rPr>
              <a:t> modellel</a:t>
            </a:r>
            <a:endParaRPr lang="en-GB" sz="5400" dirty="0">
              <a:solidFill>
                <a:schemeClr val="tx2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7AB55E-8834-64F4-709F-3AFC4D62F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915" y="4902409"/>
            <a:ext cx="6673254" cy="914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Csapat neve: MMRASG</a:t>
            </a:r>
          </a:p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Molnár Márk, Regényi Ákos, Sáfrán Gergely</a:t>
            </a:r>
          </a:p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15234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6097D46-8C6A-F419-EB5F-F23EBA61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63178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2D9E67-FBE5-77B2-396D-B2CE7CA8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A feladatról	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098BAF-70E0-84C4-7F39-B3DCFD623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41036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Cél: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Kérdésekre válaszolás </a:t>
            </a:r>
            <a:r>
              <a:rPr lang="hu-HU" dirty="0" err="1">
                <a:solidFill>
                  <a:schemeClr val="tx1"/>
                </a:solidFill>
              </a:rPr>
              <a:t>DistilBERT</a:t>
            </a:r>
            <a:r>
              <a:rPr lang="hu-HU" dirty="0">
                <a:solidFill>
                  <a:schemeClr val="tx1"/>
                </a:solidFill>
              </a:rPr>
              <a:t> modell alkalmazásával</a:t>
            </a: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Részfeladatok: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Pipeline</a:t>
            </a:r>
            <a:r>
              <a:rPr lang="hu-HU" dirty="0">
                <a:solidFill>
                  <a:schemeClr val="tx1"/>
                </a:solidFill>
              </a:rPr>
              <a:t> összeállítása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Model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training</a:t>
            </a:r>
            <a:r>
              <a:rPr lang="hu-HU" dirty="0">
                <a:solidFill>
                  <a:schemeClr val="tx1"/>
                </a:solidFill>
              </a:rPr>
              <a:t>	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Containerisation</a:t>
            </a:r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Motivációk: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BERT alkalmazási területeinek megismerése 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Modell működésének megismerése</a:t>
            </a:r>
          </a:p>
          <a:p>
            <a:pPr marL="0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7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B625BD4-279E-4EE5-FCFD-ECBBE1EA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Rendszer és architektúra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F727C-A085-2F68-C35B-C67F9F71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410368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Microservice architektúra: 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Konténerizált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2 konténer (</a:t>
            </a:r>
            <a:r>
              <a:rPr lang="hu-HU" dirty="0" err="1">
                <a:solidFill>
                  <a:schemeClr val="tx1"/>
                </a:solidFill>
              </a:rPr>
              <a:t>train</a:t>
            </a:r>
            <a:r>
              <a:rPr lang="hu-HU" dirty="0">
                <a:solidFill>
                  <a:schemeClr val="tx1"/>
                </a:solidFill>
              </a:rPr>
              <a:t>, alkalmazás)</a:t>
            </a:r>
          </a:p>
          <a:p>
            <a:pPr marL="0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</a:rPr>
              <a:t>Felhasznált technológiák: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Docker, Docker-</a:t>
            </a:r>
            <a:r>
              <a:rPr lang="hu-HU" dirty="0" err="1">
                <a:solidFill>
                  <a:schemeClr val="tx1"/>
                </a:solidFill>
              </a:rPr>
              <a:t>compose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Colab</a:t>
            </a:r>
            <a:r>
              <a:rPr lang="hu-HU" dirty="0">
                <a:solidFill>
                  <a:schemeClr val="tx1"/>
                </a:solidFill>
              </a:rPr>
              <a:t>, Python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UI elkészítése </a:t>
            </a:r>
            <a:r>
              <a:rPr lang="hu-HU" dirty="0" err="1">
                <a:solidFill>
                  <a:schemeClr val="tx1"/>
                </a:solidFill>
              </a:rPr>
              <a:t>gradioval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19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CEA1884-2A5E-F991-E0F5-3F7E0551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Kiindulási alap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63958-7870-D137-DBF1-C7885A51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22757" cy="4103689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DistillBert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Bert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model</a:t>
            </a:r>
            <a:r>
              <a:rPr lang="hu-HU" dirty="0">
                <a:solidFill>
                  <a:schemeClr val="tx1"/>
                </a:solidFill>
              </a:rPr>
              <a:t> egy kisebb változata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40%-kal kevesebb paraméter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60%-kal gyorsabb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95% a teljesítménye a </a:t>
            </a:r>
            <a:r>
              <a:rPr lang="hu-HU" dirty="0" err="1">
                <a:solidFill>
                  <a:schemeClr val="tx1"/>
                </a:solidFill>
              </a:rPr>
              <a:t>Berthez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képset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DistilBertForQuestionAnswering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>
                <a:solidFill>
                  <a:schemeClr val="tx1"/>
                </a:solidFill>
              </a:rPr>
              <a:t>Plusz </a:t>
            </a:r>
            <a:r>
              <a:rPr lang="hu-HU" dirty="0" err="1">
                <a:solidFill>
                  <a:schemeClr val="tx1"/>
                </a:solidFill>
              </a:rPr>
              <a:t>token</a:t>
            </a:r>
            <a:r>
              <a:rPr lang="hu-HU" dirty="0">
                <a:solidFill>
                  <a:schemeClr val="tx1"/>
                </a:solidFill>
              </a:rPr>
              <a:t> klasszifikációs réteg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NER feladatokra(</a:t>
            </a:r>
            <a:r>
              <a:rPr lang="hu-HU" dirty="0" err="1">
                <a:solidFill>
                  <a:schemeClr val="tx1"/>
                </a:solidFill>
              </a:rPr>
              <a:t>name-entity-recognition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1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F431F4-5B66-BD0D-22C9-878A4681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 err="1"/>
              <a:t>Dataset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C6094D-9270-4A7D-A026-0DDE95C4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22757" cy="4103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dirty="0" err="1">
                <a:solidFill>
                  <a:schemeClr val="tx1"/>
                </a:solidFill>
              </a:rPr>
              <a:t>Squad</a:t>
            </a:r>
            <a:r>
              <a:rPr lang="hu-HU" dirty="0">
                <a:solidFill>
                  <a:schemeClr val="tx1"/>
                </a:solidFill>
              </a:rPr>
              <a:t> (Stanford </a:t>
            </a:r>
            <a:r>
              <a:rPr lang="hu-HU" dirty="0" err="1">
                <a:solidFill>
                  <a:schemeClr val="tx1"/>
                </a:solidFill>
              </a:rPr>
              <a:t>Question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Answering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Dataset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Wikipedia cikkekhez köthető</a:t>
            </a:r>
          </a:p>
          <a:p>
            <a:pPr lvl="1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7000+ bejegyzés</a:t>
            </a:r>
          </a:p>
          <a:p>
            <a:pPr lvl="1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Felépítése:</a:t>
            </a:r>
          </a:p>
          <a:p>
            <a:pPr lvl="2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Kérdések, </a:t>
            </a:r>
            <a:r>
              <a:rPr lang="hu-HU" dirty="0" err="1">
                <a:solidFill>
                  <a:schemeClr val="tx1"/>
                </a:solidFill>
              </a:rPr>
              <a:t>kontext</a:t>
            </a:r>
            <a:r>
              <a:rPr lang="hu-HU" dirty="0">
                <a:solidFill>
                  <a:schemeClr val="tx1"/>
                </a:solidFill>
              </a:rPr>
              <a:t> szöveg, válaszok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200" dirty="0">
                <a:solidFill>
                  <a:schemeClr val="tx1"/>
                </a:solidFill>
              </a:rPr>
              <a:t>Pl. </a:t>
            </a:r>
          </a:p>
          <a:p>
            <a:pPr>
              <a:lnSpc>
                <a:spcPct val="90000"/>
              </a:lnSpc>
            </a:pPr>
            <a:r>
              <a:rPr lang="hu-HU" sz="1200" b="1" dirty="0" err="1">
                <a:solidFill>
                  <a:schemeClr val="tx1"/>
                </a:solidFill>
              </a:rPr>
              <a:t>Kontext</a:t>
            </a:r>
            <a:r>
              <a:rPr lang="hu-HU" sz="1200" b="1" dirty="0">
                <a:solidFill>
                  <a:schemeClr val="tx1"/>
                </a:solidFill>
              </a:rPr>
              <a:t>: </a:t>
            </a:r>
            <a:r>
              <a:rPr lang="hu-HU" sz="1200" dirty="0">
                <a:solidFill>
                  <a:schemeClr val="tx1"/>
                </a:solidFill>
              </a:rPr>
              <a:t>…</a:t>
            </a:r>
            <a:r>
              <a:rPr lang="en-GB" sz="1200" dirty="0">
                <a:solidFill>
                  <a:schemeClr val="tx1"/>
                </a:solidFill>
              </a:rPr>
              <a:t>It is a replica of the grotto at Lourdes, France where the Virgin Mary reputedly appeared to Saint Bernadette Soubirous in 1858. </a:t>
            </a:r>
            <a:r>
              <a:rPr lang="hu-HU" sz="1200" dirty="0">
                <a:solidFill>
                  <a:schemeClr val="tx1"/>
                </a:solidFill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hu-HU" sz="1200" b="1" dirty="0">
                <a:solidFill>
                  <a:schemeClr val="tx1"/>
                </a:solidFill>
              </a:rPr>
              <a:t>Kérdés: </a:t>
            </a:r>
            <a:r>
              <a:rPr lang="en-GB" sz="1200" dirty="0">
                <a:solidFill>
                  <a:schemeClr val="tx1"/>
                </a:solidFill>
              </a:rPr>
              <a:t>To whom did the Virgin Mary allegedly appear in 1858 in Lourdes France?</a:t>
            </a:r>
            <a:endParaRPr lang="hu-HU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200" b="1" dirty="0">
                <a:solidFill>
                  <a:schemeClr val="tx1"/>
                </a:solidFill>
              </a:rPr>
              <a:t>Válasz: </a:t>
            </a:r>
            <a:r>
              <a:rPr lang="hu-HU" sz="1200" dirty="0">
                <a:solidFill>
                  <a:schemeClr val="tx1"/>
                </a:solidFill>
              </a:rPr>
              <a:t>[’Saint </a:t>
            </a:r>
            <a:r>
              <a:rPr lang="hu-HU" sz="1200" dirty="0" err="1">
                <a:solidFill>
                  <a:schemeClr val="tx1"/>
                </a:solidFill>
              </a:rPr>
              <a:t>Bernadette</a:t>
            </a:r>
            <a:r>
              <a:rPr lang="hu-HU" sz="1200" dirty="0">
                <a:solidFill>
                  <a:schemeClr val="tx1"/>
                </a:solidFill>
              </a:rPr>
              <a:t> </a:t>
            </a:r>
            <a:r>
              <a:rPr lang="hu-HU" sz="1200" dirty="0" err="1">
                <a:solidFill>
                  <a:schemeClr val="tx1"/>
                </a:solidFill>
              </a:rPr>
              <a:t>Soubirous</a:t>
            </a:r>
            <a:r>
              <a:rPr lang="hu-HU" sz="1200" dirty="0">
                <a:solidFill>
                  <a:schemeClr val="tx1"/>
                </a:solidFill>
              </a:rPr>
              <a:t>’]</a:t>
            </a:r>
          </a:p>
          <a:p>
            <a:pPr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15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04BEDF-CADE-431A-123F-825B4692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Tanítás és kiértékelés I.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E2AC33-C447-FD89-628D-10F2DDC7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450" y="1992311"/>
            <a:ext cx="11088338" cy="4380446"/>
          </a:xfrm>
        </p:spPr>
        <p:txBody>
          <a:bodyPr>
            <a:normAutofit fontScale="85000" lnSpcReduction="20000"/>
          </a:bodyPr>
          <a:lstStyle/>
          <a:p>
            <a:pPr lvl="1"/>
            <a:endParaRPr lang="hu-HU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>
                <a:solidFill>
                  <a:schemeClr val="tx1"/>
                </a:solidFill>
              </a:rPr>
              <a:t>Adathalmaz előkészítése (</a:t>
            </a:r>
            <a:r>
              <a:rPr lang="hu-HU" dirty="0" err="1">
                <a:solidFill>
                  <a:schemeClr val="tx1"/>
                </a:solidFill>
              </a:rPr>
              <a:t>preprocesszálása</a:t>
            </a:r>
            <a:r>
              <a:rPr lang="hu-HU" dirty="0">
                <a:solidFill>
                  <a:schemeClr val="tx1"/>
                </a:solidFill>
              </a:rPr>
              <a:t>) szükséges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Tokenizálás</a:t>
            </a:r>
            <a:r>
              <a:rPr lang="hu-HU" dirty="0">
                <a:solidFill>
                  <a:schemeClr val="tx1"/>
                </a:solidFill>
              </a:rPr>
              <a:t> az </a:t>
            </a:r>
            <a:r>
              <a:rPr lang="hu-HU" dirty="0" err="1">
                <a:solidFill>
                  <a:schemeClr val="tx1"/>
                </a:solidFill>
              </a:rPr>
              <a:t>Autotokenizer</a:t>
            </a:r>
            <a:r>
              <a:rPr lang="hu-HU" dirty="0">
                <a:solidFill>
                  <a:schemeClr val="tx1"/>
                </a:solidFill>
              </a:rPr>
              <a:t> segítségével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Szöveges adatok – vektorokká alakítása ( 0.75 szó = 1 </a:t>
            </a:r>
            <a:r>
              <a:rPr lang="hu-HU" dirty="0" err="1">
                <a:solidFill>
                  <a:schemeClr val="tx1"/>
                </a:solidFill>
              </a:rPr>
              <a:t>token</a:t>
            </a:r>
            <a:r>
              <a:rPr lang="hu-HU" dirty="0">
                <a:solidFill>
                  <a:schemeClr val="tx1"/>
                </a:solidFill>
              </a:rPr>
              <a:t> kb. ) 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3 részből áll a bemenet, kombináljuk: Word </a:t>
            </a:r>
            <a:r>
              <a:rPr lang="hu-HU" dirty="0" err="1">
                <a:solidFill>
                  <a:schemeClr val="tx1"/>
                </a:solidFill>
              </a:rPr>
              <a:t>piece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positional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 err="1">
                <a:solidFill>
                  <a:schemeClr val="tx1"/>
                </a:solidFill>
              </a:rPr>
              <a:t>segmentation</a:t>
            </a:r>
            <a:r>
              <a:rPr lang="hu-HU" dirty="0">
                <a:solidFill>
                  <a:schemeClr val="tx1"/>
                </a:solidFill>
              </a:rPr>
              <a:t> 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Modell adja a </a:t>
            </a:r>
            <a:r>
              <a:rPr lang="hu-HU" dirty="0" err="1">
                <a:solidFill>
                  <a:schemeClr val="tx1"/>
                </a:solidFill>
              </a:rPr>
              <a:t>word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piece</a:t>
            </a:r>
            <a:r>
              <a:rPr lang="hu-HU" dirty="0">
                <a:solidFill>
                  <a:schemeClr val="tx1"/>
                </a:solidFill>
              </a:rPr>
              <a:t> és a </a:t>
            </a:r>
            <a:r>
              <a:rPr lang="hu-HU" dirty="0" err="1">
                <a:solidFill>
                  <a:schemeClr val="tx1"/>
                </a:solidFill>
              </a:rPr>
              <a:t>positional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embeddinget</a:t>
            </a:r>
            <a:r>
              <a:rPr lang="hu-HU" dirty="0">
                <a:solidFill>
                  <a:schemeClr val="tx1"/>
                </a:solidFill>
              </a:rPr>
              <a:t>, a </a:t>
            </a:r>
            <a:r>
              <a:rPr lang="hu-HU" dirty="0" err="1">
                <a:solidFill>
                  <a:schemeClr val="tx1"/>
                </a:solidFill>
              </a:rPr>
              <a:t>segmentationt</a:t>
            </a:r>
            <a:r>
              <a:rPr lang="hu-HU" dirty="0">
                <a:solidFill>
                  <a:schemeClr val="tx1"/>
                </a:solidFill>
              </a:rPr>
              <a:t> mi készítjük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Kontext</a:t>
            </a:r>
            <a:r>
              <a:rPr lang="hu-HU" dirty="0">
                <a:solidFill>
                  <a:schemeClr val="tx1"/>
                </a:solidFill>
              </a:rPr>
              <a:t> szövegek átalakítása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Szükségünk van a válasz elejének és végének indexére (start index adott az adathalmazban)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Teljes </a:t>
            </a:r>
            <a:r>
              <a:rPr lang="hu-HU" dirty="0" err="1">
                <a:solidFill>
                  <a:schemeClr val="tx1"/>
                </a:solidFill>
              </a:rPr>
              <a:t>kontextet</a:t>
            </a:r>
            <a:r>
              <a:rPr lang="hu-HU" dirty="0">
                <a:solidFill>
                  <a:schemeClr val="tx1"/>
                </a:solidFill>
              </a:rPr>
              <a:t> kisebb darabokra bontjuk (</a:t>
            </a:r>
            <a:r>
              <a:rPr lang="hu-HU" dirty="0" err="1">
                <a:solidFill>
                  <a:schemeClr val="tx1"/>
                </a:solidFill>
              </a:rPr>
              <a:t>subcontext</a:t>
            </a:r>
            <a:r>
              <a:rPr lang="hu-HU" dirty="0">
                <a:solidFill>
                  <a:schemeClr val="tx1"/>
                </a:solidFill>
              </a:rPr>
              <a:t>) ha túl hosszú a szöveg</a:t>
            </a:r>
          </a:p>
          <a:p>
            <a:pPr lvl="2"/>
            <a:r>
              <a:rPr lang="hu-HU" dirty="0" err="1">
                <a:solidFill>
                  <a:schemeClr val="tx1"/>
                </a:solidFill>
              </a:rPr>
              <a:t>Exact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match</a:t>
            </a:r>
            <a:r>
              <a:rPr lang="hu-HU" dirty="0">
                <a:solidFill>
                  <a:schemeClr val="tx1"/>
                </a:solidFill>
              </a:rPr>
              <a:t> számítására</a:t>
            </a:r>
          </a:p>
          <a:p>
            <a:pPr marL="457200" lvl="1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4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04BEDF-CADE-431A-123F-825B4692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Tanítás és kiértékelés II.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7E2AC33-C447-FD89-628D-10F2DDC7D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2068511"/>
                <a:ext cx="8519583" cy="430424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Tanítás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2 </a:t>
                </a:r>
                <a:r>
                  <a:rPr lang="hu-HU" dirty="0" err="1">
                    <a:solidFill>
                      <a:schemeClr val="tx1"/>
                    </a:solidFill>
                  </a:rPr>
                  <a:t>epoch</a:t>
                </a:r>
                <a:r>
                  <a:rPr lang="hu-HU" dirty="0">
                    <a:solidFill>
                      <a:schemeClr val="tx1"/>
                    </a:solidFill>
                  </a:rPr>
                  <a:t> (9 óra)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5000 elemű </a:t>
                </a:r>
                <a:r>
                  <a:rPr lang="hu-HU" dirty="0" err="1">
                    <a:solidFill>
                      <a:schemeClr val="tx1"/>
                    </a:solidFill>
                  </a:rPr>
                  <a:t>training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set</a:t>
                </a:r>
                <a:r>
                  <a:rPr lang="hu-HU" dirty="0">
                    <a:solidFill>
                      <a:schemeClr val="tx1"/>
                    </a:solidFill>
                  </a:rPr>
                  <a:t>, 500 </a:t>
                </a:r>
                <a:r>
                  <a:rPr lang="hu-HU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set</a:t>
                </a:r>
                <a:endParaRPr lang="hu-HU" dirty="0">
                  <a:solidFill>
                    <a:schemeClr val="tx1"/>
                  </a:solidFill>
                </a:endParaRPr>
              </a:p>
              <a:p>
                <a:endParaRPr lang="hu-H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Kiértékelés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Metrikák:</a:t>
                </a:r>
              </a:p>
              <a:p>
                <a:pPr lvl="1"/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1 </m:t>
                    </m:r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𝑠𝑐𝑜𝑟𝑒</m:t>
                    </m:r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hu-HU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∗(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hu-HU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hu-HU" dirty="0" err="1">
                    <a:solidFill>
                      <a:schemeClr val="tx1"/>
                    </a:solidFill>
                  </a:rPr>
                  <a:t>Exact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match</a:t>
                </a:r>
                <a:r>
                  <a:rPr lang="hu-HU" dirty="0">
                    <a:solidFill>
                      <a:schemeClr val="tx1"/>
                    </a:solidFill>
                  </a:rPr>
                  <a:t> (szóegyezés, karakterről-karakterre)</a:t>
                </a:r>
              </a:p>
              <a:p>
                <a:pPr lvl="1"/>
                <a:endParaRPr lang="hu-H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Tanítás után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F1 </a:t>
                </a:r>
                <a:r>
                  <a:rPr lang="hu-HU" dirty="0" err="1">
                    <a:solidFill>
                      <a:schemeClr val="tx1"/>
                    </a:solidFill>
                  </a:rPr>
                  <a:t>score</a:t>
                </a:r>
                <a:r>
                  <a:rPr lang="hu-HU" dirty="0">
                    <a:solidFill>
                      <a:schemeClr val="tx1"/>
                    </a:solidFill>
                  </a:rPr>
                  <a:t>: 60.7%, </a:t>
                </a:r>
                <a:r>
                  <a:rPr lang="hu-HU" dirty="0" err="1">
                    <a:solidFill>
                      <a:schemeClr val="tx1"/>
                    </a:solidFill>
                  </a:rPr>
                  <a:t>exact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match</a:t>
                </a:r>
                <a:r>
                  <a:rPr lang="hu-HU" dirty="0">
                    <a:solidFill>
                      <a:schemeClr val="tx1"/>
                    </a:solidFill>
                  </a:rPr>
                  <a:t> 25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Human performance F1 </a:t>
                </a:r>
                <a:r>
                  <a:rPr lang="hu-HU" dirty="0" err="1">
                    <a:solidFill>
                      <a:schemeClr val="tx1"/>
                    </a:solidFill>
                  </a:rPr>
                  <a:t>score</a:t>
                </a:r>
                <a:r>
                  <a:rPr lang="hu-HU" dirty="0">
                    <a:solidFill>
                      <a:schemeClr val="tx1"/>
                    </a:solidFill>
                  </a:rPr>
                  <a:t>: 89%, Legjobb modellek: 93%</a:t>
                </a:r>
              </a:p>
              <a:p>
                <a:pPr lvl="1"/>
                <a:endParaRPr lang="hu-HU" dirty="0">
                  <a:solidFill>
                    <a:schemeClr val="tx1"/>
                  </a:solidFill>
                </a:endParaRPr>
              </a:p>
              <a:p>
                <a:endParaRPr lang="hu-H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7E2AC33-C447-FD89-628D-10F2DDC7D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2068511"/>
                <a:ext cx="8519583" cy="4304245"/>
              </a:xfrm>
              <a:blipFill>
                <a:blip r:embed="rId2"/>
                <a:stretch>
                  <a:fillRect l="-429" t="-63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47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04BEDF-CADE-431A-123F-825B4692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 err="1"/>
              <a:t>Demo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E2AC33-C447-FD89-628D-10F2DDC7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lvl="1"/>
            <a:endParaRPr lang="hu-HU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Gradio — Mozilla Firefox 2023-12-17 15-02-54">
            <a:hlinkClick r:id="" action="ppaction://media"/>
            <a:extLst>
              <a:ext uri="{FF2B5EF4-FFF2-40B4-BE49-F238E27FC236}">
                <a16:creationId xmlns:a16="http://schemas.microsoft.com/office/drawing/2014/main" id="{1642CD09-1BE9-F725-E84B-7970321C1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9147"/>
            <a:ext cx="12934834" cy="70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2241557-49B8-09AC-BBC0-E664DBD0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Összegzés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3ACFC1-CEB1-9550-3C28-5F4FF0DC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19583" cy="4103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hu-HU" sz="1700" dirty="0">
                <a:solidFill>
                  <a:schemeClr val="tx1"/>
                </a:solidFill>
              </a:rPr>
              <a:t>Sikerek:</a:t>
            </a:r>
          </a:p>
          <a:p>
            <a:pPr lvl="1">
              <a:lnSpc>
                <a:spcPct val="90000"/>
              </a:lnSpc>
            </a:pPr>
            <a:r>
              <a:rPr lang="hu-HU" sz="1500" dirty="0" err="1">
                <a:solidFill>
                  <a:schemeClr val="tx1"/>
                </a:solidFill>
              </a:rPr>
              <a:t>Pipeline</a:t>
            </a:r>
            <a:r>
              <a:rPr lang="hu-HU" sz="1500" dirty="0">
                <a:solidFill>
                  <a:schemeClr val="tx1"/>
                </a:solidFill>
              </a:rPr>
              <a:t> működik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Modell egyszerű kérdésekre jól válaszol</a:t>
            </a:r>
          </a:p>
          <a:p>
            <a:pPr lvl="2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Hol, mikor, ki, mennyi</a:t>
            </a:r>
          </a:p>
          <a:p>
            <a:pPr>
              <a:lnSpc>
                <a:spcPct val="90000"/>
              </a:lnSpc>
            </a:pPr>
            <a:endParaRPr lang="hu-HU" sz="17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hu-HU" sz="1700" dirty="0">
                <a:solidFill>
                  <a:schemeClr val="tx1"/>
                </a:solidFill>
              </a:rPr>
              <a:t>Fejleszteni kell még: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Üres </a:t>
            </a:r>
            <a:r>
              <a:rPr lang="hu-HU" sz="1500" dirty="0" err="1">
                <a:solidFill>
                  <a:schemeClr val="tx1"/>
                </a:solidFill>
              </a:rPr>
              <a:t>tokenes</a:t>
            </a:r>
            <a:r>
              <a:rPr lang="hu-HU" sz="1500" dirty="0">
                <a:solidFill>
                  <a:schemeClr val="tx1"/>
                </a:solidFill>
              </a:rPr>
              <a:t> válaszok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Válaszok pontossága</a:t>
            </a:r>
          </a:p>
          <a:p>
            <a:pPr lvl="2"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„</a:t>
            </a:r>
            <a:r>
              <a:rPr lang="hu-HU" sz="1300" dirty="0" err="1">
                <a:solidFill>
                  <a:schemeClr val="tx1"/>
                </a:solidFill>
              </a:rPr>
              <a:t>Lényegretörőbb</a:t>
            </a:r>
            <a:r>
              <a:rPr lang="hu-HU" sz="1300" dirty="0">
                <a:solidFill>
                  <a:schemeClr val="tx1"/>
                </a:solidFill>
              </a:rPr>
              <a:t> válaszok”</a:t>
            </a:r>
          </a:p>
          <a:p>
            <a:pPr lvl="1">
              <a:lnSpc>
                <a:spcPct val="90000"/>
              </a:lnSpc>
            </a:pPr>
            <a:endParaRPr lang="hu-HU" sz="15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hu-HU" sz="1700" dirty="0">
                <a:solidFill>
                  <a:schemeClr val="tx1"/>
                </a:solidFill>
              </a:rPr>
              <a:t>Fejlesztés során felmerült problémák: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Számítási kapacitás</a:t>
            </a:r>
          </a:p>
          <a:p>
            <a:pPr lvl="1">
              <a:lnSpc>
                <a:spcPct val="90000"/>
              </a:lnSpc>
            </a:pPr>
            <a:endParaRPr lang="hu-HU" sz="15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hu-HU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GB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8743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222</TotalTime>
  <Words>371</Words>
  <Application>Microsoft Office PowerPoint</Application>
  <PresentationFormat>Szélesvásznú</PresentationFormat>
  <Paragraphs>94</Paragraphs>
  <Slides>10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Cambria Math</vt:lpstr>
      <vt:lpstr>Century Gothic</vt:lpstr>
      <vt:lpstr>Wingdings 3</vt:lpstr>
      <vt:lpstr>Slice</vt:lpstr>
      <vt:lpstr>Kérdések megválaszolása DistilBERT modellel</vt:lpstr>
      <vt:lpstr>A feladatról </vt:lpstr>
      <vt:lpstr>Rendszer és architektúra</vt:lpstr>
      <vt:lpstr>Kiindulási alap</vt:lpstr>
      <vt:lpstr>Dataset</vt:lpstr>
      <vt:lpstr>Tanítás és kiértékelés I.</vt:lpstr>
      <vt:lpstr>Tanítás és kiértékelés II.</vt:lpstr>
      <vt:lpstr>Demo</vt:lpstr>
      <vt:lpstr>Összegzés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Kérdések megválaszolása DistilBERT modellel</dc:title>
  <dc:creator>Sáfrán Gergely György</dc:creator>
  <cp:lastModifiedBy>Sáfrán Gergely György</cp:lastModifiedBy>
  <cp:revision>8</cp:revision>
  <dcterms:created xsi:type="dcterms:W3CDTF">2023-12-17T13:20:13Z</dcterms:created>
  <dcterms:modified xsi:type="dcterms:W3CDTF">2023-12-17T20:51:25Z</dcterms:modified>
</cp:coreProperties>
</file>